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287000" cx="18288000"/>
  <p:notesSz cx="6858000" cy="9144000"/>
  <p:embeddedFontLst>
    <p:embeddedFont>
      <p:font typeface="Century Gothic"/>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3" roundtripDataSignature="AMtx7miIiXApvAJ2H0v7Qc7jmNa/n150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5337920-0EA8-42CA-BFB9-1DE7C2474627}">
  <a:tblStyle styleId="{C5337920-0EA8-42CA-BFB9-1DE7C2474627}"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bold.fntdata"/><Relationship Id="rId11" Type="http://schemas.openxmlformats.org/officeDocument/2006/relationships/slide" Target="slides/slide5.xml"/><Relationship Id="rId22" Type="http://schemas.openxmlformats.org/officeDocument/2006/relationships/font" Target="fonts/CenturyGothic-boldItalic.fntdata"/><Relationship Id="rId10" Type="http://schemas.openxmlformats.org/officeDocument/2006/relationships/slide" Target="slides/slide4.xml"/><Relationship Id="rId21" Type="http://schemas.openxmlformats.org/officeDocument/2006/relationships/font" Target="fonts/CenturyGothic-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enturyGothic-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831d71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831d713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2d762a67cd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1" name="Google Shape;201;g32d762a67cd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2d762a67cd_1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4" name="Google Shape;214;g32d762a67cd_1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7" name="Google Shape;22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8" name="Google Shape;12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6d831d713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9" name="Google Shape;139;g326d831d713_0_1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6d831d713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8" name="Google Shape;158;g326d831d713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26d831d713_0_1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0" name="Google Shape;170;g326d831d713_0_1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26d831d713_0_1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0" name="Google Shape;180;g326d831d713_0_1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26d831d713_0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1" name="Google Shape;191;g326d831d713_0_1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2.jpg"/><Relationship Id="rId11" Type="http://schemas.openxmlformats.org/officeDocument/2006/relationships/image" Target="../media/image14.png"/><Relationship Id="rId10" Type="http://schemas.openxmlformats.org/officeDocument/2006/relationships/image" Target="../media/image10.png"/><Relationship Id="rId12" Type="http://schemas.openxmlformats.org/officeDocument/2006/relationships/image" Target="../media/image12.png"/><Relationship Id="rId9" Type="http://schemas.openxmlformats.org/officeDocument/2006/relationships/image" Target="../media/image7.jpg"/><Relationship Id="rId5" Type="http://schemas.openxmlformats.org/officeDocument/2006/relationships/image" Target="../media/image9.png"/><Relationship Id="rId6" Type="http://schemas.openxmlformats.org/officeDocument/2006/relationships/image" Target="../media/image1.png"/><Relationship Id="rId7" Type="http://schemas.openxmlformats.org/officeDocument/2006/relationships/image" Target="../media/image16.png"/><Relationship Id="rId8"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4.png"/><Relationship Id="rId13" Type="http://schemas.openxmlformats.org/officeDocument/2006/relationships/image" Target="../media/image28.png"/><Relationship Id="rId12"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jpg"/><Relationship Id="rId4" Type="http://schemas.openxmlformats.org/officeDocument/2006/relationships/image" Target="../media/image9.png"/><Relationship Id="rId9" Type="http://schemas.openxmlformats.org/officeDocument/2006/relationships/image" Target="../media/image10.png"/><Relationship Id="rId15" Type="http://schemas.openxmlformats.org/officeDocument/2006/relationships/hyperlink" Target="https://creativecommons.org/licenses/by-nc/4.0/legalcode.en" TargetMode="External"/><Relationship Id="rId14" Type="http://schemas.openxmlformats.org/officeDocument/2006/relationships/image" Target="../media/image26.png"/><Relationship Id="rId5" Type="http://schemas.openxmlformats.org/officeDocument/2006/relationships/image" Target="../media/image1.png"/><Relationship Id="rId6" Type="http://schemas.openxmlformats.org/officeDocument/2006/relationships/image" Target="../media/image16.png"/><Relationship Id="rId7" Type="http://schemas.openxmlformats.org/officeDocument/2006/relationships/image" Target="../media/image5.png"/><Relationship Id="rId8"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30.png"/><Relationship Id="rId6"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831d713_0_0"/>
          <p:cNvGrpSpPr/>
          <p:nvPr/>
        </p:nvGrpSpPr>
        <p:grpSpPr>
          <a:xfrm>
            <a:off x="1644693" y="8959365"/>
            <a:ext cx="17982050" cy="4071840"/>
            <a:chOff x="0" y="-9525"/>
            <a:chExt cx="5559109" cy="1258800"/>
          </a:xfrm>
        </p:grpSpPr>
        <p:sp>
          <p:nvSpPr>
            <p:cNvPr id="85" name="Google Shape;85;g326d831d713_0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831d713_0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831d713_0_0"/>
          <p:cNvGrpSpPr/>
          <p:nvPr/>
        </p:nvGrpSpPr>
        <p:grpSpPr>
          <a:xfrm>
            <a:off x="-1047171" y="4984823"/>
            <a:ext cx="17982050" cy="3531587"/>
            <a:chOff x="0" y="-9525"/>
            <a:chExt cx="5559109" cy="1091782"/>
          </a:xfrm>
        </p:grpSpPr>
        <p:sp>
          <p:nvSpPr>
            <p:cNvPr id="88" name="Google Shape;88;g326d831d713_0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831d713_0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831d713_0_0"/>
          <p:cNvGrpSpPr/>
          <p:nvPr/>
        </p:nvGrpSpPr>
        <p:grpSpPr>
          <a:xfrm>
            <a:off x="1644693" y="-307801"/>
            <a:ext cx="18587667" cy="4847198"/>
            <a:chOff x="0" y="-9525"/>
            <a:chExt cx="5746334" cy="1498500"/>
          </a:xfrm>
        </p:grpSpPr>
        <p:sp>
          <p:nvSpPr>
            <p:cNvPr id="91" name="Google Shape;91;g326d831d713_0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831d713_0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831d713_0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831d713_0_0"/>
          <p:cNvSpPr txBox="1"/>
          <p:nvPr/>
        </p:nvSpPr>
        <p:spPr>
          <a:xfrm>
            <a:off x="1812732" y="7186190"/>
            <a:ext cx="15695100" cy="853800"/>
          </a:xfrm>
          <a:prstGeom prst="rect">
            <a:avLst/>
          </a:prstGeom>
          <a:noFill/>
          <a:ln>
            <a:noFill/>
          </a:ln>
        </p:spPr>
        <p:txBody>
          <a:bodyPr anchorCtr="0" anchor="t" bIns="0" lIns="0" spcFirstLastPara="1" rIns="0" wrap="square" tIns="0">
            <a:spAutoFit/>
          </a:bodyPr>
          <a:lstStyle/>
          <a:p>
            <a:pPr indent="0" lvl="0" marL="0" marR="0" rtl="0" algn="just">
              <a:lnSpc>
                <a:spcPct val="109989"/>
              </a:lnSpc>
              <a:spcBef>
                <a:spcPts val="0"/>
              </a:spcBef>
              <a:spcAft>
                <a:spcPts val="0"/>
              </a:spcAft>
              <a:buClr>
                <a:srgbClr val="000000"/>
              </a:buClr>
              <a:buSzPts val="5546"/>
              <a:buFont typeface="Arial"/>
              <a:buNone/>
            </a:pPr>
            <a:r>
              <a:rPr b="0" i="0" lang="en-US" sz="5546" u="none" cap="none" strike="noStrike">
                <a:solidFill>
                  <a:srgbClr val="0F2D2E"/>
                </a:solidFill>
                <a:latin typeface="Calibri"/>
                <a:ea typeface="Calibri"/>
                <a:cs typeface="Calibri"/>
                <a:sym typeface="Calibri"/>
              </a:rPr>
              <a:t>Designing Complex Arduino Projects</a:t>
            </a:r>
            <a:endParaRPr b="0" i="0" sz="1400" u="none" cap="none" strike="noStrike">
              <a:solidFill>
                <a:srgbClr val="000000"/>
              </a:solidFill>
              <a:latin typeface="Arial"/>
              <a:ea typeface="Arial"/>
              <a:cs typeface="Arial"/>
              <a:sym typeface="Arial"/>
            </a:endParaRPr>
          </a:p>
        </p:txBody>
      </p:sp>
      <p:sp>
        <p:nvSpPr>
          <p:cNvPr id="95" name="Google Shape;95;g326d831d713_0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b="0" i="0" lang="en-US" sz="8558" u="none" cap="none" strike="noStrike">
                <a:solidFill>
                  <a:srgbClr val="0F2D2E"/>
                </a:solidFill>
                <a:latin typeface="Century Gothic"/>
                <a:ea typeface="Century Gothic"/>
                <a:cs typeface="Century Gothic"/>
                <a:sym typeface="Century Gothic"/>
              </a:rPr>
              <a:t>Module 5.2 </a:t>
            </a:r>
            <a:endParaRPr b="0" i="0" sz="1400" u="none" cap="none" strike="noStrike">
              <a:solidFill>
                <a:srgbClr val="000000"/>
              </a:solidFill>
              <a:latin typeface="Arial"/>
              <a:ea typeface="Arial"/>
              <a:cs typeface="Arial"/>
              <a:sym typeface="Arial"/>
            </a:endParaRPr>
          </a:p>
        </p:txBody>
      </p:sp>
      <p:sp>
        <p:nvSpPr>
          <p:cNvPr id="96" name="Google Shape;96;g326d831d713_0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7" l="0" r="0" t="-65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g326d831d713_0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831d713_0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g326d831d713_0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831d713_0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g326d831d713_0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g326d831d713_0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g326d831d713_0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326d831d713_0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6" l="0" r="0" t="-2025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g326d831d713_0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6" name="Google Shape;106;g326d831d713_0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202" name="Shape 202"/>
        <p:cNvGrpSpPr/>
        <p:nvPr/>
      </p:nvGrpSpPr>
      <p:grpSpPr>
        <a:xfrm>
          <a:off x="0" y="0"/>
          <a:ext cx="0" cy="0"/>
          <a:chOff x="0" y="0"/>
          <a:chExt cx="0" cy="0"/>
        </a:xfrm>
      </p:grpSpPr>
      <p:grpSp>
        <p:nvGrpSpPr>
          <p:cNvPr id="203" name="Google Shape;203;g32d762a67cd_1_0"/>
          <p:cNvGrpSpPr/>
          <p:nvPr/>
        </p:nvGrpSpPr>
        <p:grpSpPr>
          <a:xfrm>
            <a:off x="-690092" y="2372147"/>
            <a:ext cx="20370205" cy="6018235"/>
            <a:chOff x="0" y="0"/>
            <a:chExt cx="5364957" cy="1585039"/>
          </a:xfrm>
        </p:grpSpPr>
        <p:sp>
          <p:nvSpPr>
            <p:cNvPr id="204" name="Google Shape;204;g32d762a67cd_1_0"/>
            <p:cNvSpPr/>
            <p:nvPr/>
          </p:nvSpPr>
          <p:spPr>
            <a:xfrm>
              <a:off x="0" y="0"/>
              <a:ext cx="5364957" cy="1585039"/>
            </a:xfrm>
            <a:custGeom>
              <a:rect b="b" l="l" r="r" t="t"/>
              <a:pathLst>
                <a:path extrusionOk="0" h="1585039" w="5364957">
                  <a:moveTo>
                    <a:pt x="0" y="0"/>
                  </a:moveTo>
                  <a:lnTo>
                    <a:pt x="5364957" y="0"/>
                  </a:lnTo>
                  <a:lnTo>
                    <a:pt x="5364957" y="1585039"/>
                  </a:lnTo>
                  <a:lnTo>
                    <a:pt x="0" y="1585039"/>
                  </a:lnTo>
                  <a:close/>
                </a:path>
              </a:pathLst>
            </a:custGeom>
            <a:solidFill>
              <a:srgbClr val="FFFFFF"/>
            </a:solidFill>
            <a:ln cap="sq" cmpd="sng" w="114300">
              <a:solidFill>
                <a:srgbClr val="39999F"/>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5" name="Google Shape;205;g32d762a67cd_1_0"/>
            <p:cNvSpPr txBox="1"/>
            <p:nvPr/>
          </p:nvSpPr>
          <p:spPr>
            <a:xfrm>
              <a:off x="0" y="28575"/>
              <a:ext cx="5364900" cy="1556400"/>
            </a:xfrm>
            <a:prstGeom prst="rect">
              <a:avLst/>
            </a:prstGeom>
            <a:noFill/>
            <a:ln>
              <a:noFill/>
            </a:ln>
          </p:spPr>
          <p:txBody>
            <a:bodyPr anchorCtr="0" anchor="ctr" bIns="50800" lIns="50800" spcFirstLastPara="1" rIns="50800" wrap="square" tIns="50800">
              <a:noAutofit/>
            </a:bodyPr>
            <a:lstStyle/>
            <a:p>
              <a:pPr indent="0" lvl="0" marL="0" marR="0" rtl="0" algn="ctr">
                <a:lnSpc>
                  <a:spcPct val="103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06" name="Google Shape;206;g32d762a67cd_1_0"/>
          <p:cNvSpPr txBox="1"/>
          <p:nvPr/>
        </p:nvSpPr>
        <p:spPr>
          <a:xfrm>
            <a:off x="1346762" y="4697317"/>
            <a:ext cx="6543600" cy="831300"/>
          </a:xfrm>
          <a:prstGeom prst="rect">
            <a:avLst/>
          </a:prstGeom>
          <a:noFill/>
          <a:ln>
            <a:noFill/>
          </a:ln>
        </p:spPr>
        <p:txBody>
          <a:bodyPr anchorCtr="0" anchor="t" bIns="0" lIns="0" spcFirstLastPara="1" rIns="0" wrap="square" tIns="0">
            <a:spAutoFit/>
          </a:bodyPr>
          <a:lstStyle/>
          <a:p>
            <a:pPr indent="0" lvl="0" marL="0" marR="0" rtl="0" algn="r">
              <a:lnSpc>
                <a:spcPct val="147020"/>
              </a:lnSpc>
              <a:spcBef>
                <a:spcPts val="0"/>
              </a:spcBef>
              <a:spcAft>
                <a:spcPts val="0"/>
              </a:spcAft>
              <a:buClr>
                <a:srgbClr val="000000"/>
              </a:buClr>
              <a:buSzPts val="5400"/>
              <a:buFont typeface="Arial"/>
              <a:buNone/>
            </a:pPr>
            <a:r>
              <a:rPr lang="en-US" sz="5400">
                <a:solidFill>
                  <a:srgbClr val="0F2D2E"/>
                </a:solidFill>
                <a:latin typeface="Century Gothic"/>
                <a:ea typeface="Century Gothic"/>
                <a:cs typeface="Century Gothic"/>
                <a:sym typeface="Century Gothic"/>
              </a:rPr>
              <a:t>Practical Activity</a:t>
            </a:r>
            <a:endParaRPr b="0" i="0" sz="5400" u="none" cap="none" strike="noStrike">
              <a:solidFill>
                <a:srgbClr val="0F2D2E"/>
              </a:solidFill>
              <a:latin typeface="Century Gothic"/>
              <a:ea typeface="Century Gothic"/>
              <a:cs typeface="Century Gothic"/>
              <a:sym typeface="Century Gothic"/>
            </a:endParaRPr>
          </a:p>
        </p:txBody>
      </p:sp>
      <p:sp>
        <p:nvSpPr>
          <p:cNvPr id="207" name="Google Shape;207;g32d762a67cd_1_0"/>
          <p:cNvSpPr txBox="1"/>
          <p:nvPr/>
        </p:nvSpPr>
        <p:spPr>
          <a:xfrm>
            <a:off x="8289663" y="2835099"/>
            <a:ext cx="10991100" cy="4515900"/>
          </a:xfrm>
          <a:prstGeom prst="rect">
            <a:avLst/>
          </a:prstGeom>
          <a:noFill/>
          <a:ln>
            <a:noFill/>
          </a:ln>
        </p:spPr>
        <p:txBody>
          <a:bodyPr anchorCtr="0" anchor="t" bIns="0" lIns="0" spcFirstLastPara="1" rIns="0" wrap="square" tIns="0">
            <a:spAutoFit/>
          </a:bodyPr>
          <a:lstStyle/>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1: Teamwork and Roles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Icebreaker: Teams play "Two Truths and a Lie."</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Form Teams: Group students by complementary skills and assign roles (Leader, Programmer, Designer, Tester, Presenter).</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2: Planning</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Set Goals: Teams define SMART project goals.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Create Timeline: Use Gantt charts to plan tasks and deadlines.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Allocate Resources: List tools/materials and prepare for risks.</a:t>
            </a:r>
            <a:endParaRPr sz="2299">
              <a:solidFill>
                <a:srgbClr val="0F2D2E"/>
              </a:solidFill>
              <a:latin typeface="Century Gothic"/>
              <a:ea typeface="Century Gothic"/>
              <a:cs typeface="Century Gothic"/>
              <a:sym typeface="Century Gothic"/>
            </a:endParaRPr>
          </a:p>
        </p:txBody>
      </p:sp>
      <p:sp>
        <p:nvSpPr>
          <p:cNvPr id="208" name="Google Shape;208;g32d762a67cd_1_0"/>
          <p:cNvSpPr txBox="1"/>
          <p:nvPr/>
        </p:nvSpPr>
        <p:spPr>
          <a:xfrm>
            <a:off x="1346762" y="3822730"/>
            <a:ext cx="6543600" cy="1018200"/>
          </a:xfrm>
          <a:prstGeom prst="rect">
            <a:avLst/>
          </a:prstGeom>
          <a:noFill/>
          <a:ln>
            <a:noFill/>
          </a:ln>
        </p:spPr>
        <p:txBody>
          <a:bodyPr anchorCtr="0" anchor="t" bIns="0" lIns="0" spcFirstLastPara="1" rIns="0" wrap="square" tIns="0">
            <a:spAutoFit/>
          </a:bodyPr>
          <a:lstStyle/>
          <a:p>
            <a:pPr indent="0" lvl="0" marL="0" marR="0" rtl="0" algn="r">
              <a:lnSpc>
                <a:spcPct val="109992"/>
              </a:lnSpc>
              <a:spcBef>
                <a:spcPts val="0"/>
              </a:spcBef>
              <a:spcAft>
                <a:spcPts val="0"/>
              </a:spcAft>
              <a:buClr>
                <a:srgbClr val="000000"/>
              </a:buClr>
              <a:buSzPts val="6615"/>
              <a:buFont typeface="Arial"/>
              <a:buNone/>
            </a:pPr>
            <a:r>
              <a:rPr b="0" i="0" lang="en-US" sz="6615" u="none" cap="none" strike="noStrike">
                <a:solidFill>
                  <a:srgbClr val="0F2D2E"/>
                </a:solidFill>
                <a:latin typeface="Century Gothic"/>
                <a:ea typeface="Century Gothic"/>
                <a:cs typeface="Century Gothic"/>
                <a:sym typeface="Century Gothic"/>
              </a:rPr>
              <a:t>Module </a:t>
            </a:r>
            <a:r>
              <a:rPr lang="en-US" sz="6615">
                <a:solidFill>
                  <a:srgbClr val="0F2D2E"/>
                </a:solidFill>
                <a:latin typeface="Century Gothic"/>
                <a:ea typeface="Century Gothic"/>
                <a:cs typeface="Century Gothic"/>
                <a:sym typeface="Century Gothic"/>
              </a:rPr>
              <a:t>5</a:t>
            </a:r>
            <a:r>
              <a:rPr b="0" i="0" lang="en-US" sz="6615" u="none" cap="none" strike="noStrike">
                <a:solidFill>
                  <a:srgbClr val="0F2D2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cxnSp>
        <p:nvCxnSpPr>
          <p:cNvPr id="209" name="Google Shape;209;g32d762a67cd_1_0"/>
          <p:cNvCxnSpPr/>
          <p:nvPr/>
        </p:nvCxnSpPr>
        <p:spPr>
          <a:xfrm rot="10800000">
            <a:off x="-7266166" y="5760776"/>
            <a:ext cx="15156600" cy="0"/>
          </a:xfrm>
          <a:prstGeom prst="straightConnector1">
            <a:avLst/>
          </a:prstGeom>
          <a:noFill/>
          <a:ln cap="flat" cmpd="sng" w="76200">
            <a:solidFill>
              <a:srgbClr val="39999F"/>
            </a:solidFill>
            <a:prstDash val="solid"/>
            <a:round/>
            <a:headEnd len="sm" w="sm" type="none"/>
            <a:tailEnd len="sm" w="sm" type="none"/>
          </a:ln>
        </p:spPr>
      </p:cxnSp>
      <p:sp>
        <p:nvSpPr>
          <p:cNvPr id="210" name="Google Shape;210;g32d762a67cd_1_0"/>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1" name="Google Shape;211;g32d762a67cd_1_0"/>
          <p:cNvPicPr preferRelativeResize="0"/>
          <p:nvPr/>
        </p:nvPicPr>
        <p:blipFill rotWithShape="1">
          <a:blip r:embed="rId4">
            <a:alphaModFix/>
          </a:blip>
          <a:srcRect b="0" l="0" r="0" t="0"/>
          <a:stretch/>
        </p:blipFill>
        <p:spPr>
          <a:xfrm>
            <a:off x="16078200" y="-71701"/>
            <a:ext cx="2429920" cy="242992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215" name="Shape 215"/>
        <p:cNvGrpSpPr/>
        <p:nvPr/>
      </p:nvGrpSpPr>
      <p:grpSpPr>
        <a:xfrm>
          <a:off x="0" y="0"/>
          <a:ext cx="0" cy="0"/>
          <a:chOff x="0" y="0"/>
          <a:chExt cx="0" cy="0"/>
        </a:xfrm>
      </p:grpSpPr>
      <p:grpSp>
        <p:nvGrpSpPr>
          <p:cNvPr id="216" name="Google Shape;216;g32d762a67cd_1_12"/>
          <p:cNvGrpSpPr/>
          <p:nvPr/>
        </p:nvGrpSpPr>
        <p:grpSpPr>
          <a:xfrm>
            <a:off x="-690092" y="2372147"/>
            <a:ext cx="20370205" cy="6018235"/>
            <a:chOff x="0" y="0"/>
            <a:chExt cx="5364957" cy="1585039"/>
          </a:xfrm>
        </p:grpSpPr>
        <p:sp>
          <p:nvSpPr>
            <p:cNvPr id="217" name="Google Shape;217;g32d762a67cd_1_12"/>
            <p:cNvSpPr/>
            <p:nvPr/>
          </p:nvSpPr>
          <p:spPr>
            <a:xfrm>
              <a:off x="0" y="0"/>
              <a:ext cx="5364957" cy="1585039"/>
            </a:xfrm>
            <a:custGeom>
              <a:rect b="b" l="l" r="r" t="t"/>
              <a:pathLst>
                <a:path extrusionOk="0" h="1585039" w="5364957">
                  <a:moveTo>
                    <a:pt x="0" y="0"/>
                  </a:moveTo>
                  <a:lnTo>
                    <a:pt x="5364957" y="0"/>
                  </a:lnTo>
                  <a:lnTo>
                    <a:pt x="5364957" y="1585039"/>
                  </a:lnTo>
                  <a:lnTo>
                    <a:pt x="0" y="1585039"/>
                  </a:lnTo>
                  <a:close/>
                </a:path>
              </a:pathLst>
            </a:custGeom>
            <a:solidFill>
              <a:srgbClr val="FFFFFF"/>
            </a:solidFill>
            <a:ln cap="sq" cmpd="sng" w="114300">
              <a:solidFill>
                <a:srgbClr val="39999F"/>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18" name="Google Shape;218;g32d762a67cd_1_12"/>
            <p:cNvSpPr txBox="1"/>
            <p:nvPr/>
          </p:nvSpPr>
          <p:spPr>
            <a:xfrm>
              <a:off x="0" y="28575"/>
              <a:ext cx="5364900" cy="1556400"/>
            </a:xfrm>
            <a:prstGeom prst="rect">
              <a:avLst/>
            </a:prstGeom>
            <a:noFill/>
            <a:ln>
              <a:noFill/>
            </a:ln>
          </p:spPr>
          <p:txBody>
            <a:bodyPr anchorCtr="0" anchor="ctr" bIns="50800" lIns="50800" spcFirstLastPara="1" rIns="50800" wrap="square" tIns="50800">
              <a:noAutofit/>
            </a:bodyPr>
            <a:lstStyle/>
            <a:p>
              <a:pPr indent="0" lvl="0" marL="0" marR="0" rtl="0" algn="ctr">
                <a:lnSpc>
                  <a:spcPct val="103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19" name="Google Shape;219;g32d762a67cd_1_12"/>
          <p:cNvSpPr txBox="1"/>
          <p:nvPr/>
        </p:nvSpPr>
        <p:spPr>
          <a:xfrm>
            <a:off x="1346762" y="4697317"/>
            <a:ext cx="6543600" cy="831300"/>
          </a:xfrm>
          <a:prstGeom prst="rect">
            <a:avLst/>
          </a:prstGeom>
          <a:noFill/>
          <a:ln>
            <a:noFill/>
          </a:ln>
        </p:spPr>
        <p:txBody>
          <a:bodyPr anchorCtr="0" anchor="t" bIns="0" lIns="0" spcFirstLastPara="1" rIns="0" wrap="square" tIns="0">
            <a:spAutoFit/>
          </a:bodyPr>
          <a:lstStyle/>
          <a:p>
            <a:pPr indent="0" lvl="0" marL="0" marR="0" rtl="0" algn="r">
              <a:lnSpc>
                <a:spcPct val="147020"/>
              </a:lnSpc>
              <a:spcBef>
                <a:spcPts val="0"/>
              </a:spcBef>
              <a:spcAft>
                <a:spcPts val="0"/>
              </a:spcAft>
              <a:buClr>
                <a:srgbClr val="000000"/>
              </a:buClr>
              <a:buSzPts val="5400"/>
              <a:buFont typeface="Arial"/>
              <a:buNone/>
            </a:pPr>
            <a:r>
              <a:rPr lang="en-US" sz="5400">
                <a:solidFill>
                  <a:srgbClr val="0F2D2E"/>
                </a:solidFill>
                <a:latin typeface="Century Gothic"/>
                <a:ea typeface="Century Gothic"/>
                <a:cs typeface="Century Gothic"/>
                <a:sym typeface="Century Gothic"/>
              </a:rPr>
              <a:t>Practical Activity</a:t>
            </a:r>
            <a:endParaRPr b="0" i="0" sz="5400" u="none" cap="none" strike="noStrike">
              <a:solidFill>
                <a:srgbClr val="0F2D2E"/>
              </a:solidFill>
              <a:latin typeface="Century Gothic"/>
              <a:ea typeface="Century Gothic"/>
              <a:cs typeface="Century Gothic"/>
              <a:sym typeface="Century Gothic"/>
            </a:endParaRPr>
          </a:p>
        </p:txBody>
      </p:sp>
      <p:sp>
        <p:nvSpPr>
          <p:cNvPr id="220" name="Google Shape;220;g32d762a67cd_1_12"/>
          <p:cNvSpPr txBox="1"/>
          <p:nvPr/>
        </p:nvSpPr>
        <p:spPr>
          <a:xfrm>
            <a:off x="8289663" y="2557649"/>
            <a:ext cx="10991100" cy="6076800"/>
          </a:xfrm>
          <a:prstGeom prst="rect">
            <a:avLst/>
          </a:prstGeom>
          <a:noFill/>
          <a:ln>
            <a:noFill/>
          </a:ln>
        </p:spPr>
        <p:txBody>
          <a:bodyPr anchorCtr="0" anchor="t" bIns="0" lIns="0" spcFirstLastPara="1" rIns="0" wrap="square" tIns="0">
            <a:spAutoFit/>
          </a:bodyPr>
          <a:lstStyle/>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3: Design &amp; Build</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Brainstorm &amp; Prototype: Teams select an idea, sketch designs, and build prototypes using hardware/software.</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Test &amp; Refine: Troubleshoot and improve iteratively.</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Document: Keep logs of designs, code, and solutions.</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4: Presentation</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Prepare: Structure presentations: Introduction, Methodology, Results, Challenges, and Conclusion.</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Present: Teams showcase projects with live demos or videos.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Feedback: Peers and instructors provide constructive feedback.</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p:txBody>
      </p:sp>
      <p:sp>
        <p:nvSpPr>
          <p:cNvPr id="221" name="Google Shape;221;g32d762a67cd_1_12"/>
          <p:cNvSpPr txBox="1"/>
          <p:nvPr/>
        </p:nvSpPr>
        <p:spPr>
          <a:xfrm>
            <a:off x="1346762" y="3822730"/>
            <a:ext cx="6543600" cy="1018200"/>
          </a:xfrm>
          <a:prstGeom prst="rect">
            <a:avLst/>
          </a:prstGeom>
          <a:noFill/>
          <a:ln>
            <a:noFill/>
          </a:ln>
        </p:spPr>
        <p:txBody>
          <a:bodyPr anchorCtr="0" anchor="t" bIns="0" lIns="0" spcFirstLastPara="1" rIns="0" wrap="square" tIns="0">
            <a:spAutoFit/>
          </a:bodyPr>
          <a:lstStyle/>
          <a:p>
            <a:pPr indent="0" lvl="0" marL="0" marR="0" rtl="0" algn="r">
              <a:lnSpc>
                <a:spcPct val="109992"/>
              </a:lnSpc>
              <a:spcBef>
                <a:spcPts val="0"/>
              </a:spcBef>
              <a:spcAft>
                <a:spcPts val="0"/>
              </a:spcAft>
              <a:buClr>
                <a:srgbClr val="000000"/>
              </a:buClr>
              <a:buSzPts val="6615"/>
              <a:buFont typeface="Arial"/>
              <a:buNone/>
            </a:pPr>
            <a:r>
              <a:rPr b="0" i="0" lang="en-US" sz="6615" u="none" cap="none" strike="noStrike">
                <a:solidFill>
                  <a:srgbClr val="0F2D2E"/>
                </a:solidFill>
                <a:latin typeface="Century Gothic"/>
                <a:ea typeface="Century Gothic"/>
                <a:cs typeface="Century Gothic"/>
                <a:sym typeface="Century Gothic"/>
              </a:rPr>
              <a:t>Module </a:t>
            </a:r>
            <a:r>
              <a:rPr lang="en-US" sz="6615">
                <a:solidFill>
                  <a:srgbClr val="0F2D2E"/>
                </a:solidFill>
                <a:latin typeface="Century Gothic"/>
                <a:ea typeface="Century Gothic"/>
                <a:cs typeface="Century Gothic"/>
                <a:sym typeface="Century Gothic"/>
              </a:rPr>
              <a:t>5</a:t>
            </a:r>
            <a:r>
              <a:rPr b="0" i="0" lang="en-US" sz="6615" u="none" cap="none" strike="noStrike">
                <a:solidFill>
                  <a:srgbClr val="0F2D2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cxnSp>
        <p:nvCxnSpPr>
          <p:cNvPr id="222" name="Google Shape;222;g32d762a67cd_1_12"/>
          <p:cNvCxnSpPr/>
          <p:nvPr/>
        </p:nvCxnSpPr>
        <p:spPr>
          <a:xfrm rot="10800000">
            <a:off x="-7266166" y="5760776"/>
            <a:ext cx="15156600" cy="0"/>
          </a:xfrm>
          <a:prstGeom prst="straightConnector1">
            <a:avLst/>
          </a:prstGeom>
          <a:noFill/>
          <a:ln cap="flat" cmpd="sng" w="76200">
            <a:solidFill>
              <a:srgbClr val="39999F"/>
            </a:solidFill>
            <a:prstDash val="solid"/>
            <a:round/>
            <a:headEnd len="sm" w="sm" type="none"/>
            <a:tailEnd len="sm" w="sm" type="none"/>
          </a:ln>
        </p:spPr>
      </p:cxnSp>
      <p:sp>
        <p:nvSpPr>
          <p:cNvPr id="223" name="Google Shape;223;g32d762a67cd_1_1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24" name="Google Shape;224;g32d762a67cd_1_12"/>
          <p:cNvPicPr preferRelativeResize="0"/>
          <p:nvPr/>
        </p:nvPicPr>
        <p:blipFill rotWithShape="1">
          <a:blip r:embed="rId4">
            <a:alphaModFix/>
          </a:blip>
          <a:srcRect b="0" l="0" r="0" t="0"/>
          <a:stretch/>
        </p:blipFill>
        <p:spPr>
          <a:xfrm>
            <a:off x="16078200" y="-71701"/>
            <a:ext cx="2429920" cy="242992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28" name="Shape 228"/>
        <p:cNvGrpSpPr/>
        <p:nvPr/>
      </p:nvGrpSpPr>
      <p:grpSpPr>
        <a:xfrm>
          <a:off x="0" y="0"/>
          <a:ext cx="0" cy="0"/>
          <a:chOff x="0" y="0"/>
          <a:chExt cx="0" cy="0"/>
        </a:xfrm>
      </p:grpSpPr>
      <p:grpSp>
        <p:nvGrpSpPr>
          <p:cNvPr id="229" name="Google Shape;229;p8"/>
          <p:cNvGrpSpPr/>
          <p:nvPr/>
        </p:nvGrpSpPr>
        <p:grpSpPr>
          <a:xfrm>
            <a:off x="-590334" y="-2737919"/>
            <a:ext cx="17982161" cy="4071419"/>
            <a:chOff x="0" y="-9525"/>
            <a:chExt cx="5559109" cy="1258662"/>
          </a:xfrm>
        </p:grpSpPr>
        <p:sp>
          <p:nvSpPr>
            <p:cNvPr id="230" name="Google Shape;230;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32" name="Google Shape;232;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3" name="Google Shape;233;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4" name="Google Shape;234;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35" name="Google Shape;235;p8"/>
          <p:cNvGrpSpPr/>
          <p:nvPr/>
        </p:nvGrpSpPr>
        <p:grpSpPr>
          <a:xfrm>
            <a:off x="-1220849" y="8311081"/>
            <a:ext cx="17982161" cy="4071419"/>
            <a:chOff x="0" y="-9525"/>
            <a:chExt cx="5559109" cy="1258662"/>
          </a:xfrm>
        </p:grpSpPr>
        <p:sp>
          <p:nvSpPr>
            <p:cNvPr id="236" name="Google Shape;236;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38" name="Google Shape;238;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5" l="0" r="0" t="-20264"/>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6" name="Google Shape;246;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47" name="Google Shape;247;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48" name="Google Shape;248;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49" name="Google Shape;249;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50" name="Google Shape;250;p8"/>
          <p:cNvGraphicFramePr/>
          <p:nvPr/>
        </p:nvGraphicFramePr>
        <p:xfrm>
          <a:off x="152400" y="9258300"/>
          <a:ext cx="3000000" cy="3000000"/>
        </p:xfrm>
        <a:graphic>
          <a:graphicData uri="http://schemas.openxmlformats.org/drawingml/2006/table">
            <a:tbl>
              <a:tblPr>
                <a:noFill/>
                <a:tableStyleId>{C5337920-0EA8-42CA-BFB9-1DE7C2474627}</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1: What Is Debugging?</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2: Using the Serial Monitor for Debugging</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3: Debugging Hardware Issues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4: Using LED Indicators for Debugging</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8095557" y="8145572"/>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5: Structured Debugging Process</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8011320" y="72162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9"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b="0" i="0" lang="en-US" sz="8501" u="none" cap="none" strike="noStrike">
                <a:solidFill>
                  <a:srgbClr val="0F2D2E"/>
                </a:solidFill>
                <a:latin typeface="Century Gothic"/>
                <a:ea typeface="Century Gothic"/>
                <a:cs typeface="Century Gothic"/>
                <a:sym typeface="Century Gothic"/>
              </a:rPr>
              <a:t>Lesson </a:t>
            </a:r>
            <a:r>
              <a:rPr lang="en-US" sz="8501">
                <a:solidFill>
                  <a:srgbClr val="0F2D2E"/>
                </a:solidFill>
                <a:latin typeface="Century Gothic"/>
                <a:ea typeface="Century Gothic"/>
                <a:cs typeface="Century Gothic"/>
                <a:sym typeface="Century Gothic"/>
              </a:rPr>
              <a:t>5</a:t>
            </a:r>
            <a:endParaRPr b="0" i="0" sz="1400" u="none" cap="none" strike="noStrike">
              <a:solidFill>
                <a:srgbClr val="000000"/>
              </a:solidFill>
              <a:latin typeface="Arial"/>
              <a:ea typeface="Arial"/>
              <a:cs typeface="Arial"/>
              <a:sym typeface="Arial"/>
            </a:endParaRPr>
          </a:p>
        </p:txBody>
      </p:sp>
      <p:sp>
        <p:nvSpPr>
          <p:cNvPr id="134" name="Google Shape;134;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Debugging Strategies for Advanced Arduino Projects</a:t>
            </a:r>
            <a:endParaRPr b="0" i="0" sz="1400" u="none" cap="none" strike="noStrike">
              <a:solidFill>
                <a:srgbClr val="000000"/>
              </a:solidFill>
              <a:latin typeface="Arial"/>
              <a:ea typeface="Arial"/>
              <a:cs typeface="Arial"/>
              <a:sym typeface="Arial"/>
            </a:endParaRPr>
          </a:p>
        </p:txBody>
      </p:sp>
      <p:sp>
        <p:nvSpPr>
          <p:cNvPr id="135" name="Google Shape;135;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26d831d713_0_104"/>
          <p:cNvSpPr txBox="1"/>
          <p:nvPr/>
        </p:nvSpPr>
        <p:spPr>
          <a:xfrm>
            <a:off x="1687858" y="4427472"/>
            <a:ext cx="15219900" cy="22905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 this lesson, you’ll master the art of debugging Arduino projects. By the end, you’ll know how to:</a:t>
            </a:r>
            <a:endParaRPr sz="2300">
              <a:solidFill>
                <a:srgbClr val="0F2D2E"/>
              </a:solidFill>
              <a:latin typeface="Century Gothic"/>
              <a:ea typeface="Century Gothic"/>
              <a:cs typeface="Century Gothic"/>
              <a:sym typeface="Century Gothic"/>
            </a:endParaRPr>
          </a:p>
          <a:p>
            <a:pPr indent="-298450" lvl="0" marL="457200" rtl="0" algn="l">
              <a:lnSpc>
                <a:spcPct val="115000"/>
              </a:lnSpc>
              <a:spcBef>
                <a:spcPts val="1200"/>
              </a:spcBef>
              <a:spcAft>
                <a:spcPts val="0"/>
              </a:spcAft>
              <a:buClr>
                <a:schemeClr val="dk1"/>
              </a:buClr>
              <a:buSzPts val="1100"/>
              <a:buAutoNum type="arabicPeriod"/>
            </a:pPr>
            <a:r>
              <a:rPr lang="en-US" sz="2300">
                <a:solidFill>
                  <a:srgbClr val="0F2D2E"/>
                </a:solidFill>
                <a:latin typeface="Century Gothic"/>
                <a:ea typeface="Century Gothic"/>
                <a:cs typeface="Century Gothic"/>
                <a:sym typeface="Century Gothic"/>
              </a:rPr>
              <a:t>Identify common errors in hardware and software.</a:t>
            </a:r>
            <a:endParaRPr sz="2300">
              <a:solidFill>
                <a:srgbClr val="0F2D2E"/>
              </a:solidFill>
              <a:latin typeface="Century Gothic"/>
              <a:ea typeface="Century Gothic"/>
              <a:cs typeface="Century Gothic"/>
              <a:sym typeface="Century Gothic"/>
            </a:endParaRPr>
          </a:p>
          <a:p>
            <a:pPr indent="-298450" lvl="0" marL="457200" rtl="0" algn="l">
              <a:lnSpc>
                <a:spcPct val="115000"/>
              </a:lnSpc>
              <a:spcBef>
                <a:spcPts val="0"/>
              </a:spcBef>
              <a:spcAft>
                <a:spcPts val="0"/>
              </a:spcAft>
              <a:buClr>
                <a:schemeClr val="dk1"/>
              </a:buClr>
              <a:buSzPts val="1100"/>
              <a:buAutoNum type="arabicPeriod"/>
            </a:pPr>
            <a:r>
              <a:rPr lang="en-US" sz="2300">
                <a:solidFill>
                  <a:srgbClr val="0F2D2E"/>
                </a:solidFill>
                <a:latin typeface="Century Gothic"/>
                <a:ea typeface="Century Gothic"/>
                <a:cs typeface="Century Gothic"/>
                <a:sym typeface="Century Gothic"/>
              </a:rPr>
              <a:t>Use debugging tools like the Serial Monitor and LED indicators.</a:t>
            </a:r>
            <a:endParaRPr sz="2300">
              <a:solidFill>
                <a:srgbClr val="0F2D2E"/>
              </a:solidFill>
              <a:latin typeface="Century Gothic"/>
              <a:ea typeface="Century Gothic"/>
              <a:cs typeface="Century Gothic"/>
              <a:sym typeface="Century Gothic"/>
            </a:endParaRPr>
          </a:p>
          <a:p>
            <a:pPr indent="-298450" lvl="0" marL="457200" rtl="0" algn="l">
              <a:lnSpc>
                <a:spcPct val="115000"/>
              </a:lnSpc>
              <a:spcBef>
                <a:spcPts val="0"/>
              </a:spcBef>
              <a:spcAft>
                <a:spcPts val="0"/>
              </a:spcAft>
              <a:buClr>
                <a:schemeClr val="dk1"/>
              </a:buClr>
              <a:buSzPts val="1100"/>
              <a:buAutoNum type="arabicPeriod"/>
            </a:pPr>
            <a:r>
              <a:rPr lang="en-US" sz="2300">
                <a:solidFill>
                  <a:srgbClr val="0F2D2E"/>
                </a:solidFill>
                <a:latin typeface="Century Gothic"/>
                <a:ea typeface="Century Gothic"/>
                <a:cs typeface="Century Gothic"/>
                <a:sym typeface="Century Gothic"/>
              </a:rPr>
              <a:t>Apply structured debugging strategies to fix issues in complex systems.</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120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2" name="Google Shape;142;g326d831d713_0_104"/>
          <p:cNvSpPr txBox="1"/>
          <p:nvPr/>
        </p:nvSpPr>
        <p:spPr>
          <a:xfrm>
            <a:off x="1687782" y="1103606"/>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43" name="Google Shape;143;g326d831d713_0_104"/>
          <p:cNvCxnSpPr/>
          <p:nvPr/>
        </p:nvCxnSpPr>
        <p:spPr>
          <a:xfrm rot="10800000">
            <a:off x="1687857" y="3786917"/>
            <a:ext cx="6160800" cy="0"/>
          </a:xfrm>
          <a:prstGeom prst="straightConnector1">
            <a:avLst/>
          </a:prstGeom>
          <a:noFill/>
          <a:ln cap="flat" cmpd="sng" w="76200">
            <a:solidFill>
              <a:srgbClr val="39999F"/>
            </a:solidFill>
            <a:prstDash val="solid"/>
            <a:round/>
            <a:headEnd len="sm" w="sm" type="none"/>
            <a:tailEnd len="sm" w="sm" type="none"/>
          </a:ln>
        </p:spPr>
      </p:cxnSp>
      <p:sp>
        <p:nvSpPr>
          <p:cNvPr id="144" name="Google Shape;144;g326d831d713_0_10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5" name="Google Shape;145;g326d831d713_0_10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5"/>
          <p:cNvSpPr txBox="1"/>
          <p:nvPr/>
        </p:nvSpPr>
        <p:spPr>
          <a:xfrm>
            <a:off x="1711908" y="43654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Debugging is the process of identifying and fixing errors in your code or hardware. These errors can be: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Syntax Errors: Typos or missing semicolons.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Logical Errors: Incorrect logic in your code, causing unexpected behavior.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Hardware Errors: Misconnected wires, faulty components, or power issues.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Errors: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A sensor not providing accurate data.</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An actuator not responding as expected.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The Arduino crashing or restarting randomly.</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51" name="Google Shape;151;p5"/>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52" name="Google Shape;152;p5"/>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53" name="Google Shape;153;p5"/>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1: What Is Debugging?</a:t>
            </a:r>
            <a:endParaRPr b="0" i="0" sz="1400" u="none" cap="none" strike="noStrike">
              <a:solidFill>
                <a:srgbClr val="000000"/>
              </a:solidFill>
              <a:latin typeface="Arial"/>
              <a:ea typeface="Arial"/>
              <a:cs typeface="Arial"/>
              <a:sym typeface="Arial"/>
            </a:endParaRPr>
          </a:p>
        </p:txBody>
      </p:sp>
      <p:sp>
        <p:nvSpPr>
          <p:cNvPr id="154" name="Google Shape;154;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5" name="Google Shape;155;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326d831d713_0_116"/>
          <p:cNvSpPr txBox="1"/>
          <p:nvPr/>
        </p:nvSpPr>
        <p:spPr>
          <a:xfrm>
            <a:off x="1711908" y="4365472"/>
            <a:ext cx="15219900" cy="1395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The Serial Monitor is one of the most powerful tools in Arduino. It allows you to print messages, variables, and sensor readings to your computer for real-time feedback.</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Example: Debugging a Temperature Sensor</a:t>
            </a:r>
            <a:endParaRPr sz="2300">
              <a:solidFill>
                <a:srgbClr val="0F2D2E"/>
              </a:solidFill>
              <a:latin typeface="Century Gothic"/>
              <a:ea typeface="Century Gothic"/>
              <a:cs typeface="Century Gothic"/>
              <a:sym typeface="Century Gothic"/>
            </a:endParaRPr>
          </a:p>
        </p:txBody>
      </p:sp>
      <p:sp>
        <p:nvSpPr>
          <p:cNvPr id="161" name="Google Shape;161;g326d831d713_0_116"/>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62" name="Google Shape;162;g326d831d713_0_116"/>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63" name="Google Shape;163;g326d831d713_0_116"/>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2: Using the Serial Monitor for Debugging</a:t>
            </a:r>
            <a:endParaRPr b="0" i="0" sz="1400" u="none" cap="none" strike="noStrike">
              <a:solidFill>
                <a:srgbClr val="000000"/>
              </a:solidFill>
              <a:latin typeface="Arial"/>
              <a:ea typeface="Arial"/>
              <a:cs typeface="Arial"/>
              <a:sym typeface="Arial"/>
            </a:endParaRPr>
          </a:p>
        </p:txBody>
      </p:sp>
      <p:sp>
        <p:nvSpPr>
          <p:cNvPr id="164" name="Google Shape;164;g326d831d713_0_11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5" name="Google Shape;165;g326d831d713_0_11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66" name="Google Shape;166;g326d831d713_0_116"/>
          <p:cNvPicPr preferRelativeResize="0"/>
          <p:nvPr/>
        </p:nvPicPr>
        <p:blipFill>
          <a:blip r:embed="rId5">
            <a:alphaModFix/>
          </a:blip>
          <a:stretch>
            <a:fillRect/>
          </a:stretch>
        </p:blipFill>
        <p:spPr>
          <a:xfrm>
            <a:off x="3295825" y="5912875"/>
            <a:ext cx="8506475" cy="4246075"/>
          </a:xfrm>
          <a:prstGeom prst="rect">
            <a:avLst/>
          </a:prstGeom>
          <a:noFill/>
          <a:ln>
            <a:noFill/>
          </a:ln>
        </p:spPr>
      </p:pic>
      <p:pic>
        <p:nvPicPr>
          <p:cNvPr id="167" name="Google Shape;167;g326d831d713_0_116"/>
          <p:cNvPicPr preferRelativeResize="0"/>
          <p:nvPr/>
        </p:nvPicPr>
        <p:blipFill>
          <a:blip r:embed="rId6">
            <a:alphaModFix/>
          </a:blip>
          <a:stretch>
            <a:fillRect/>
          </a:stretch>
        </p:blipFill>
        <p:spPr>
          <a:xfrm>
            <a:off x="12061400" y="6819330"/>
            <a:ext cx="6333300" cy="34676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26d831d713_0_127"/>
          <p:cNvSpPr txBox="1"/>
          <p:nvPr/>
        </p:nvSpPr>
        <p:spPr>
          <a:xfrm>
            <a:off x="1711908" y="43654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Sometimes the problem isn’t in your code but in your hardware setup. Here’s how to debug hardware: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Check Connections: Ensure all wires and components are connected properly.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Test Components Individually: Use simple sketches to test sensors or actuators.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Power Supply Issues: Verify that your Arduino and components have sufficient power.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Testing an Ultrasonic Sensor If your sensor isn’t working: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Test it with a basic sketch.</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Check the power, ground, and signal connections.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Ensure the pins in the code match your wiring.</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73" name="Google Shape;173;g326d831d713_0_127"/>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74" name="Google Shape;174;g326d831d713_0_127"/>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75" name="Google Shape;175;g326d831d713_0_127"/>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3: Debugging Hardware Issues</a:t>
            </a:r>
            <a:endParaRPr b="0" i="0" sz="1400" u="none" cap="none" strike="noStrike">
              <a:solidFill>
                <a:srgbClr val="000000"/>
              </a:solidFill>
              <a:latin typeface="Arial"/>
              <a:ea typeface="Arial"/>
              <a:cs typeface="Arial"/>
              <a:sym typeface="Arial"/>
            </a:endParaRPr>
          </a:p>
        </p:txBody>
      </p:sp>
      <p:sp>
        <p:nvSpPr>
          <p:cNvPr id="176" name="Google Shape;176;g326d831d713_0_127"/>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7" name="Google Shape;177;g326d831d713_0_127"/>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326d831d713_0_138"/>
          <p:cNvSpPr txBox="1"/>
          <p:nvPr/>
        </p:nvSpPr>
        <p:spPr>
          <a:xfrm>
            <a:off x="1711908" y="4365472"/>
            <a:ext cx="15219900" cy="24357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LEDs are simple but effective for debugging. You can use them to signal different states in your code.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Debugging with LEDs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Blink an LED when a sensor value is out of range.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Turn on an LED if a button is pressed.</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83" name="Google Shape;183;g326d831d713_0_138"/>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84" name="Google Shape;184;g326d831d713_0_138"/>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85" name="Google Shape;185;g326d831d713_0_138"/>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4: Using LED Indicators for Debugging</a:t>
            </a:r>
            <a:endParaRPr b="0" i="0" sz="1400" u="none" cap="none" strike="noStrike">
              <a:solidFill>
                <a:srgbClr val="000000"/>
              </a:solidFill>
              <a:latin typeface="Arial"/>
              <a:ea typeface="Arial"/>
              <a:cs typeface="Arial"/>
              <a:sym typeface="Arial"/>
            </a:endParaRPr>
          </a:p>
        </p:txBody>
      </p:sp>
      <p:sp>
        <p:nvSpPr>
          <p:cNvPr id="186" name="Google Shape;186;g326d831d713_0_138"/>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7" name="Google Shape;187;g326d831d713_0_138"/>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88" name="Google Shape;188;g326d831d713_0_138"/>
          <p:cNvPicPr preferRelativeResize="0"/>
          <p:nvPr/>
        </p:nvPicPr>
        <p:blipFill>
          <a:blip r:embed="rId5">
            <a:alphaModFix/>
          </a:blip>
          <a:stretch>
            <a:fillRect/>
          </a:stretch>
        </p:blipFill>
        <p:spPr>
          <a:xfrm>
            <a:off x="9122275" y="5118149"/>
            <a:ext cx="8443245" cy="51688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g326d831d713_0_152"/>
          <p:cNvSpPr txBox="1"/>
          <p:nvPr/>
        </p:nvSpPr>
        <p:spPr>
          <a:xfrm>
            <a:off x="1711908" y="4365472"/>
            <a:ext cx="15219900" cy="60786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Follow these steps for efficient debugging: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Reproduce the Problem: Identify when and where the issue occurs.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Simplify the System: Test components or code blocks individually.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Check Assumptions: Ensure your understanding of the component or code matches how it actually works.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Add Debugging Code: Use the Serial Monitor or LEDs to gather information.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Fix and Test: Make small changes, test them, and repeat.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Process: If your motor isn’t running: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Test the motor with a simple sketch.</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Verify the power supply.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Check the motor driver wiring.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Print motor commands to the Serial Monitor.</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94" name="Google Shape;194;g326d831d713_0_152"/>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95" name="Google Shape;195;g326d831d713_0_152"/>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96" name="Google Shape;196;g326d831d713_0_152"/>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5: Structured Debugging Process</a:t>
            </a:r>
            <a:endParaRPr b="0" i="0" sz="1400" u="none" cap="none" strike="noStrike">
              <a:solidFill>
                <a:srgbClr val="000000"/>
              </a:solidFill>
              <a:latin typeface="Arial"/>
              <a:ea typeface="Arial"/>
              <a:cs typeface="Arial"/>
              <a:sym typeface="Arial"/>
            </a:endParaRPr>
          </a:p>
        </p:txBody>
      </p:sp>
      <p:sp>
        <p:nvSpPr>
          <p:cNvPr id="197" name="Google Shape;197;g326d831d713_0_152"/>
          <p:cNvSpPr/>
          <p:nvPr/>
        </p:nvSpPr>
        <p:spPr>
          <a:xfrm>
            <a:off x="15488363" y="9316861"/>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8" name="Google Shape;198;g326d831d713_0_15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